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1" r:id="rId3"/>
    <p:sldId id="258" r:id="rId4"/>
    <p:sldId id="259" r:id="rId5"/>
    <p:sldId id="262" r:id="rId6"/>
    <p:sldId id="263" r:id="rId7"/>
    <p:sldId id="264" r:id="rId8"/>
    <p:sldId id="260" r:id="rId9"/>
    <p:sldId id="265" r:id="rId10"/>
    <p:sldId id="267" r:id="rId11"/>
    <p:sldId id="269" r:id="rId12"/>
    <p:sldId id="270" r:id="rId13"/>
    <p:sldId id="26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01"/>
    <p:restoredTop sz="94647"/>
  </p:normalViewPr>
  <p:slideViewPr>
    <p:cSldViewPr snapToGrid="0" snapToObjects="1">
      <p:cViewPr varScale="1">
        <p:scale>
          <a:sx n="69" d="100"/>
          <a:sy n="69" d="100"/>
        </p:scale>
        <p:origin x="216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BA6EA-8754-1C40-90FD-A7172625F32F}" type="datetimeFigureOut">
              <a:t>11/24/22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23A44-FB72-2945-B310-2AF3D24A9E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9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fd4d494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fd4d494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fd4d494b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fd4d494b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fd4d494b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fd4d494b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2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454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8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1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6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2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1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20000" y="6088076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Xuyang Wang, Yuqin Chen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828800" y="680060"/>
            <a:ext cx="847219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5200">
                <a:solidFill>
                  <a:schemeClr val="dk1"/>
                </a:solidFill>
              </a:rPr>
              <a:t>Building Knowledge Graph for Hearthstone cards &amp; decks</a:t>
            </a:r>
            <a:endParaRPr sz="133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02C70-FE6F-8E82-AFD7-6C6E3431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08" y="2526679"/>
            <a:ext cx="6990184" cy="3429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F563-2FAD-3AF0-D1EB-8B65F7E7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Card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76239-A9F0-6045-E598-978CCD1D3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/>
              <a:t>Parameters:</a:t>
            </a:r>
          </a:p>
          <a:p>
            <a:pPr marL="152396" indent="0">
              <a:buNone/>
            </a:pPr>
            <a:r>
              <a:rPr lang="en-US"/>
              <a:t>Class : [Mage, Hunter…] 12classes</a:t>
            </a:r>
          </a:p>
          <a:p>
            <a:pPr marL="152396" indent="0">
              <a:buNone/>
            </a:pPr>
            <a:r>
              <a:rPr lang="en-US"/>
              <a:t>Cost: [0</a:t>
            </a:r>
            <a:r>
              <a:rPr lang="zh-CN" altLang="en-US"/>
              <a:t>～</a:t>
            </a:r>
            <a:r>
              <a:rPr lang="en-US" altLang="zh-CN"/>
              <a:t>6, 7+]</a:t>
            </a:r>
          </a:p>
          <a:p>
            <a:pPr marL="152396" indent="0">
              <a:buNone/>
            </a:pPr>
            <a:r>
              <a:rPr lang="en-US"/>
              <a:t>Rarity: [Free, Common, Rare, Epic, Legendary]</a:t>
            </a:r>
          </a:p>
          <a:p>
            <a:pPr marL="152396" indent="0">
              <a:buNone/>
            </a:pPr>
            <a:r>
              <a:rPr lang="en-US"/>
              <a:t>Type: [Minion, Weapon, Spell…] 7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85D4F-CBF2-5DC7-9EC9-EDC2E9EF9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79" y="3785920"/>
            <a:ext cx="9306703" cy="46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9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F563-2FAD-3AF0-D1EB-8B65F7E7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Deck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76239-A9F0-6045-E598-978CCD1D3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/>
              <a:t>Parameters:</a:t>
            </a:r>
          </a:p>
          <a:p>
            <a:pPr marL="152396" indent="0">
              <a:buNone/>
            </a:pPr>
            <a:r>
              <a:rPr lang="en-US"/>
              <a:t>Score: [-150, 150]</a:t>
            </a:r>
          </a:p>
          <a:p>
            <a:pPr marL="152396" indent="0">
              <a:buNone/>
            </a:pPr>
            <a:r>
              <a:rPr lang="en-US"/>
              <a:t>Cost: [0~50000] Arcane Dust</a:t>
            </a:r>
            <a:endParaRPr lang="en-US" altLang="zh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E7A15-8211-51C7-E4E1-CC9A72692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30" y="3044697"/>
            <a:ext cx="7772400" cy="50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3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874F-64B6-0454-5DE4-076A5A79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Challenge2: Recommender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5800A-97B9-716C-742F-E6DF0DF97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give player a easy way to explore the card they want? Example:  </a:t>
            </a:r>
          </a:p>
          <a:p>
            <a:r>
              <a:rPr lang="en-US"/>
              <a:t>Solution: </a:t>
            </a:r>
          </a:p>
          <a:p>
            <a:r>
              <a:rPr lang="en-US"/>
              <a:t>Evaluation:</a:t>
            </a:r>
          </a:p>
        </p:txBody>
      </p:sp>
    </p:spTree>
    <p:extLst>
      <p:ext uri="{BB962C8B-B14F-4D97-AF65-F5344CB8AC3E}">
        <p14:creationId xmlns:p14="http://schemas.microsoft.com/office/powerpoint/2010/main" val="258226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7886-BAA2-7241-7BAD-29E7E829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Recommend Card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F2621-BB45-5C0F-3213-AB4C9643C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5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A6ED-7F5F-AAC9-BDA4-333A6938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KG 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E1964-D714-8A63-17B5-4D2800C86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3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B735-FD8C-48E0-C1F2-966E6B8C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9FD11-FE09-8430-3A94-CB6615FAA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Goal / Objective</a:t>
            </a:r>
          </a:p>
          <a:p>
            <a:r>
              <a:rPr lang="en-US" sz="3200"/>
              <a:t>Data Processing</a:t>
            </a:r>
          </a:p>
          <a:p>
            <a:pPr lvl="1"/>
            <a:r>
              <a:rPr lang="en" sz="2800"/>
              <a:t>Data Source</a:t>
            </a:r>
          </a:p>
          <a:p>
            <a:pPr lvl="1"/>
            <a:r>
              <a:rPr lang="en" sz="2800"/>
              <a:t>Data Extraction(Crawler)</a:t>
            </a:r>
            <a:endParaRPr lang="en-US" sz="2800"/>
          </a:p>
          <a:p>
            <a:pPr lvl="1"/>
            <a:r>
              <a:rPr lang="en-US" sz="2800"/>
              <a:t>Ontology</a:t>
            </a:r>
          </a:p>
          <a:p>
            <a:r>
              <a:rPr lang="en-US" sz="3600"/>
              <a:t>Asdasd</a:t>
            </a:r>
          </a:p>
          <a:p>
            <a:pPr lvl="1"/>
            <a:r>
              <a:rPr lang="en-US" sz="3200"/>
              <a:t>System Architechture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6786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792133" y="2872433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MORDRESH FIRE EYE</a:t>
            </a:r>
            <a:endParaRPr sz="1600"/>
          </a:p>
          <a:p>
            <a:r>
              <a:rPr lang="en" sz="1600"/>
              <a:t>(a card)</a:t>
            </a:r>
            <a:endParaRPr sz="1600"/>
          </a:p>
          <a:p>
            <a:endParaRPr sz="1600"/>
          </a:p>
          <a:p>
            <a:r>
              <a:rPr lang="en" sz="1333" b="1"/>
              <a:t>Battlecry: </a:t>
            </a:r>
            <a:r>
              <a:rPr lang="en" sz="1333"/>
              <a:t>If you've dealt 10 damage with your Hero Power this game, deal 10 damage to all enemis.</a:t>
            </a:r>
            <a:endParaRPr sz="1333"/>
          </a:p>
          <a:p>
            <a:r>
              <a:rPr lang="en" sz="1333" b="1"/>
              <a:t>Mana Cost:</a:t>
            </a:r>
            <a:r>
              <a:rPr lang="en" sz="1333"/>
              <a:t> 8</a:t>
            </a:r>
            <a:endParaRPr sz="1333"/>
          </a:p>
          <a:p>
            <a:r>
              <a:rPr lang="en" sz="1333" b="1"/>
              <a:t>Attack: </a:t>
            </a:r>
            <a:r>
              <a:rPr lang="en" sz="1333"/>
              <a:t>8</a:t>
            </a:r>
            <a:endParaRPr sz="1333"/>
          </a:p>
          <a:p>
            <a:r>
              <a:rPr lang="en" sz="1333" b="1"/>
              <a:t>Health: </a:t>
            </a:r>
            <a:r>
              <a:rPr lang="en" sz="1333"/>
              <a:t>8</a:t>
            </a:r>
            <a:endParaRPr sz="1333"/>
          </a:p>
          <a:p>
            <a:r>
              <a:rPr lang="en" sz="1333" b="1"/>
              <a:t>Rarity: </a:t>
            </a:r>
            <a:r>
              <a:rPr lang="en" sz="1333"/>
              <a:t>Legendary</a:t>
            </a:r>
            <a:endParaRPr sz="1333"/>
          </a:p>
          <a:p>
            <a:r>
              <a:rPr lang="en" sz="1333" b="1"/>
              <a:t>Class: </a:t>
            </a:r>
            <a:r>
              <a:rPr lang="en" sz="1333"/>
              <a:t>Mage</a:t>
            </a:r>
            <a:endParaRPr sz="1333"/>
          </a:p>
          <a:p>
            <a:r>
              <a:rPr lang="en" sz="1333" b="1"/>
              <a:t>Type: </a:t>
            </a:r>
            <a:r>
              <a:rPr lang="en" sz="1333"/>
              <a:t>Minion</a:t>
            </a:r>
            <a:endParaRPr sz="1333"/>
          </a:p>
          <a:p>
            <a:r>
              <a:rPr lang="en" sz="1333" b="1"/>
              <a:t>Set: </a:t>
            </a:r>
            <a:r>
              <a:rPr lang="en" sz="1333"/>
              <a:t>Forged in the Barrens</a:t>
            </a:r>
            <a:endParaRPr sz="1333"/>
          </a:p>
          <a:p>
            <a:r>
              <a:rPr lang="en" sz="1333" b="1"/>
              <a:t>Mechanics: </a:t>
            </a:r>
            <a:r>
              <a:rPr lang="en" sz="1333"/>
              <a:t>Battlecry, Damage All</a:t>
            </a:r>
            <a:endParaRPr sz="160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17960"/>
            <a:ext cx="11360800" cy="11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>
                <a:solidFill>
                  <a:srgbClr val="000000"/>
                </a:solidFill>
              </a:rPr>
              <a:t>Goal / Objective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ct val="61111"/>
            </a:pPr>
            <a:r>
              <a:rPr lang="en" sz="2400"/>
              <a:t>Building a knowledge graph about Hearthstone cards &amp; decks</a:t>
            </a:r>
            <a:br>
              <a:rPr lang="en" sz="2400"/>
            </a:br>
            <a:r>
              <a:rPr lang="en" sz="2400"/>
              <a:t>- Players can explore relationship between cards &amp; decks based on KG</a:t>
            </a:r>
            <a:br>
              <a:rPr lang="en" sz="2400"/>
            </a:br>
            <a:r>
              <a:rPr lang="en" sz="2400"/>
              <a:t>- Recommend related cards for player</a:t>
            </a:r>
            <a:endParaRPr sz="2400"/>
          </a:p>
          <a:p>
            <a:pPr>
              <a:spcBef>
                <a:spcPts val="1600"/>
              </a:spcBef>
            </a:pP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5464000" y="2297845"/>
            <a:ext cx="1980800" cy="1354176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SECRET MAGE</a:t>
            </a:r>
            <a:endParaRPr sz="2400"/>
          </a:p>
          <a:p>
            <a:r>
              <a:rPr lang="en" sz="2400"/>
              <a:t>(a deck)</a:t>
            </a:r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2588933" y="30137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MORDRESH FIRE EYE</a:t>
            </a:r>
            <a:endParaRPr sz="1600"/>
          </a:p>
          <a:p>
            <a:r>
              <a:rPr lang="en" sz="1600"/>
              <a:t>(a card)</a:t>
            </a:r>
            <a:endParaRPr sz="1600"/>
          </a:p>
          <a:p>
            <a:endParaRPr sz="1600"/>
          </a:p>
          <a:p>
            <a:pPr>
              <a:buClr>
                <a:schemeClr val="dk1"/>
              </a:buClr>
              <a:buSzPts val="1100"/>
            </a:pPr>
            <a:r>
              <a:rPr lang="en" sz="1333" b="1"/>
              <a:t>Battlecry: </a:t>
            </a:r>
            <a:r>
              <a:rPr lang="en" sz="1333"/>
              <a:t>If you've dealt 10 damage with your Hero Power this game, deal 10 damage to all enemis.</a:t>
            </a:r>
            <a:endParaRPr sz="1333"/>
          </a:p>
          <a:p>
            <a:pPr>
              <a:buClr>
                <a:schemeClr val="dk1"/>
              </a:buClr>
              <a:buSzPts val="1100"/>
            </a:pPr>
            <a:r>
              <a:rPr lang="en" sz="1333" b="1"/>
              <a:t>Mana Cost:</a:t>
            </a:r>
            <a:r>
              <a:rPr lang="en" sz="1333"/>
              <a:t> 8</a:t>
            </a:r>
            <a:endParaRPr sz="1333"/>
          </a:p>
          <a:p>
            <a:pPr>
              <a:buClr>
                <a:schemeClr val="dk1"/>
              </a:buClr>
              <a:buSzPts val="1100"/>
            </a:pPr>
            <a:r>
              <a:rPr lang="en" sz="1333" b="1"/>
              <a:t>Attack: </a:t>
            </a:r>
            <a:r>
              <a:rPr lang="en" sz="1333"/>
              <a:t>8</a:t>
            </a:r>
            <a:endParaRPr sz="1333"/>
          </a:p>
          <a:p>
            <a:pPr>
              <a:buClr>
                <a:schemeClr val="dk1"/>
              </a:buClr>
              <a:buSzPts val="1100"/>
            </a:pPr>
            <a:r>
              <a:rPr lang="en" sz="1333" b="1"/>
              <a:t>Health: </a:t>
            </a:r>
            <a:r>
              <a:rPr lang="en" sz="1333"/>
              <a:t>8</a:t>
            </a:r>
            <a:endParaRPr sz="1333"/>
          </a:p>
          <a:p>
            <a:r>
              <a:rPr lang="en" sz="1333" b="1"/>
              <a:t>Rarity: </a:t>
            </a:r>
            <a:r>
              <a:rPr lang="en" sz="1333"/>
              <a:t>Legendary</a:t>
            </a:r>
            <a:endParaRPr sz="1333"/>
          </a:p>
          <a:p>
            <a:r>
              <a:rPr lang="en" sz="1333" b="1"/>
              <a:t>Class: </a:t>
            </a:r>
            <a:r>
              <a:rPr lang="en" sz="1333"/>
              <a:t>Mage</a:t>
            </a:r>
            <a:endParaRPr sz="1333"/>
          </a:p>
          <a:p>
            <a:r>
              <a:rPr lang="en" sz="1333" b="1"/>
              <a:t>Type: </a:t>
            </a:r>
            <a:r>
              <a:rPr lang="en" sz="1333"/>
              <a:t>Minion</a:t>
            </a:r>
            <a:endParaRPr sz="1333"/>
          </a:p>
          <a:p>
            <a:r>
              <a:rPr lang="en" sz="1333" b="1"/>
              <a:t>Set: </a:t>
            </a:r>
            <a:r>
              <a:rPr lang="en" sz="1333"/>
              <a:t>Forged in the Barrens</a:t>
            </a:r>
            <a:endParaRPr sz="1333"/>
          </a:p>
          <a:p>
            <a:r>
              <a:rPr lang="en" sz="1333" b="1"/>
              <a:t>Mechanics: </a:t>
            </a:r>
            <a:r>
              <a:rPr lang="en" sz="1333"/>
              <a:t>Battlecry, Damage All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3" y="3565933"/>
            <a:ext cx="1980800" cy="282593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401066" y="31522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MORDRESH FIRE EYE</a:t>
            </a:r>
            <a:endParaRPr sz="1600"/>
          </a:p>
          <a:p>
            <a:r>
              <a:rPr lang="en" sz="1600"/>
              <a:t>(a card)</a:t>
            </a:r>
            <a:endParaRPr sz="1600"/>
          </a:p>
          <a:p>
            <a:endParaRPr sz="1600"/>
          </a:p>
          <a:p>
            <a:r>
              <a:rPr lang="en" sz="1333" b="1"/>
              <a:t>Battlecry: </a:t>
            </a:r>
            <a:r>
              <a:rPr lang="en" sz="1333"/>
              <a:t>If you've dealt 10 damage with your Hero Power this game, deal 10 damage to all enemis.</a:t>
            </a:r>
            <a:endParaRPr sz="1333"/>
          </a:p>
          <a:p>
            <a:r>
              <a:rPr lang="en" sz="1333" b="1"/>
              <a:t>Mana Cost:</a:t>
            </a:r>
            <a:r>
              <a:rPr lang="en" sz="1333"/>
              <a:t> 8</a:t>
            </a:r>
            <a:endParaRPr sz="1333"/>
          </a:p>
          <a:p>
            <a:r>
              <a:rPr lang="en" sz="1333" b="1"/>
              <a:t>Attack: </a:t>
            </a:r>
            <a:r>
              <a:rPr lang="en" sz="1333"/>
              <a:t>8</a:t>
            </a:r>
            <a:endParaRPr sz="1333"/>
          </a:p>
          <a:p>
            <a:r>
              <a:rPr lang="en" sz="1333" b="1"/>
              <a:t>Health: </a:t>
            </a:r>
            <a:r>
              <a:rPr lang="en" sz="1333"/>
              <a:t>8</a:t>
            </a:r>
            <a:endParaRPr sz="1333"/>
          </a:p>
          <a:p>
            <a:r>
              <a:rPr lang="en" sz="1333" b="1"/>
              <a:t>Rarity: </a:t>
            </a:r>
            <a:r>
              <a:rPr lang="en" sz="1333"/>
              <a:t>Legendary</a:t>
            </a:r>
            <a:endParaRPr sz="1333"/>
          </a:p>
          <a:p>
            <a:r>
              <a:rPr lang="en" sz="1333" b="1"/>
              <a:t>Class: </a:t>
            </a:r>
            <a:r>
              <a:rPr lang="en" sz="1333"/>
              <a:t>Mage</a:t>
            </a:r>
            <a:endParaRPr sz="1333"/>
          </a:p>
          <a:p>
            <a:r>
              <a:rPr lang="en" sz="1333" b="1"/>
              <a:t>Type: </a:t>
            </a:r>
            <a:r>
              <a:rPr lang="en" sz="1333"/>
              <a:t>Minion</a:t>
            </a:r>
            <a:endParaRPr sz="1333"/>
          </a:p>
          <a:p>
            <a:r>
              <a:rPr lang="en" sz="1333" b="1"/>
              <a:t>Set: </a:t>
            </a:r>
            <a:r>
              <a:rPr lang="en" sz="1333"/>
              <a:t>Forged in the Barrens</a:t>
            </a:r>
            <a:endParaRPr sz="1333"/>
          </a:p>
          <a:p>
            <a:r>
              <a:rPr lang="en" sz="1333" b="1"/>
              <a:t>Mechanics: </a:t>
            </a:r>
            <a:r>
              <a:rPr lang="en" sz="1333"/>
              <a:t>Battlecry, Damage All</a:t>
            </a:r>
            <a:endParaRPr sz="1600"/>
          </a:p>
        </p:txBody>
      </p:sp>
      <p:sp>
        <p:nvSpPr>
          <p:cNvPr id="66" name="Google Shape;66;p14"/>
          <p:cNvSpPr txBox="1"/>
          <p:nvPr/>
        </p:nvSpPr>
        <p:spPr>
          <a:xfrm>
            <a:off x="2125033" y="32819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MORDRESH FIRE EYE</a:t>
            </a:r>
            <a:endParaRPr sz="1600"/>
          </a:p>
          <a:p>
            <a:r>
              <a:rPr lang="en" sz="1600"/>
              <a:t>(a card)</a:t>
            </a:r>
            <a:endParaRPr sz="1600"/>
          </a:p>
          <a:p>
            <a:endParaRPr sz="1600"/>
          </a:p>
          <a:p>
            <a:r>
              <a:rPr lang="en" sz="1333" b="1"/>
              <a:t>Battlecry: </a:t>
            </a:r>
            <a:r>
              <a:rPr lang="en" sz="1333"/>
              <a:t>If you've dealt 10 damage with your Hero Power this game, deal 10 damage to all enemis.</a:t>
            </a:r>
            <a:endParaRPr sz="1333"/>
          </a:p>
          <a:p>
            <a:r>
              <a:rPr lang="en" sz="1333" b="1"/>
              <a:t>Mana Cost:</a:t>
            </a:r>
            <a:r>
              <a:rPr lang="en" sz="1333"/>
              <a:t> 8</a:t>
            </a:r>
            <a:endParaRPr sz="1333"/>
          </a:p>
          <a:p>
            <a:r>
              <a:rPr lang="en" sz="1333" b="1"/>
              <a:t>Attack: </a:t>
            </a:r>
            <a:r>
              <a:rPr lang="en" sz="1333"/>
              <a:t>8</a:t>
            </a:r>
            <a:endParaRPr sz="1333"/>
          </a:p>
          <a:p>
            <a:r>
              <a:rPr lang="en" sz="1333" b="1"/>
              <a:t>Health: </a:t>
            </a:r>
            <a:r>
              <a:rPr lang="en" sz="1333"/>
              <a:t>8</a:t>
            </a:r>
            <a:endParaRPr sz="1333"/>
          </a:p>
          <a:p>
            <a:r>
              <a:rPr lang="en" sz="1333" b="1"/>
              <a:t>Rarity: </a:t>
            </a:r>
            <a:r>
              <a:rPr lang="en" sz="1333"/>
              <a:t>Legendary</a:t>
            </a:r>
            <a:endParaRPr sz="1333"/>
          </a:p>
          <a:p>
            <a:r>
              <a:rPr lang="en" sz="1333" b="1"/>
              <a:t>Class: </a:t>
            </a:r>
            <a:r>
              <a:rPr lang="en" sz="1333"/>
              <a:t>Mage</a:t>
            </a:r>
            <a:endParaRPr sz="1333"/>
          </a:p>
          <a:p>
            <a:r>
              <a:rPr lang="en" sz="1333" b="1"/>
              <a:t>Type: </a:t>
            </a:r>
            <a:r>
              <a:rPr lang="en" sz="1333"/>
              <a:t>Minion</a:t>
            </a:r>
            <a:endParaRPr sz="1333"/>
          </a:p>
          <a:p>
            <a:r>
              <a:rPr lang="en" sz="1333" b="1"/>
              <a:t>Set: </a:t>
            </a:r>
            <a:r>
              <a:rPr lang="en" sz="1333"/>
              <a:t>Forged in the Barrens</a:t>
            </a:r>
            <a:endParaRPr sz="1333"/>
          </a:p>
          <a:p>
            <a:r>
              <a:rPr lang="en" sz="1333" b="1"/>
              <a:t>Mechanics: </a:t>
            </a:r>
            <a:r>
              <a:rPr lang="en" sz="1333"/>
              <a:t>Battlecry, Damage All</a:t>
            </a:r>
            <a:endParaRPr sz="1600"/>
          </a:p>
        </p:txBody>
      </p:sp>
      <p:cxnSp>
        <p:nvCxnSpPr>
          <p:cNvPr id="67" name="Google Shape;67;p14"/>
          <p:cNvCxnSpPr>
            <a:stCxn id="62" idx="2"/>
            <a:endCxn id="66" idx="0"/>
          </p:cNvCxnSpPr>
          <p:nvPr/>
        </p:nvCxnSpPr>
        <p:spPr>
          <a:xfrm flipH="1" flipV="1">
            <a:off x="3395033" y="3281999"/>
            <a:ext cx="3059367" cy="3700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6295666" y="33863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Wildfile</a:t>
            </a:r>
            <a:endParaRPr sz="1600"/>
          </a:p>
          <a:p>
            <a:r>
              <a:rPr lang="en" sz="1600"/>
              <a:t>(a card)</a:t>
            </a:r>
            <a:endParaRPr sz="1600"/>
          </a:p>
          <a:p>
            <a:endParaRPr sz="1333"/>
          </a:p>
          <a:p>
            <a:r>
              <a:rPr lang="en" sz="1333" b="1"/>
              <a:t>Mana Cost:</a:t>
            </a:r>
            <a:r>
              <a:rPr lang="en" sz="1333"/>
              <a:t> 1</a:t>
            </a:r>
            <a:endParaRPr sz="1333"/>
          </a:p>
          <a:p>
            <a:r>
              <a:rPr lang="en" sz="1333" b="1"/>
              <a:t>Rarity: </a:t>
            </a:r>
            <a:r>
              <a:rPr lang="en" sz="1333"/>
              <a:t>Epic</a:t>
            </a:r>
            <a:endParaRPr sz="1333"/>
          </a:p>
          <a:p>
            <a:r>
              <a:rPr lang="en" sz="1333" b="1"/>
              <a:t>Class: </a:t>
            </a:r>
            <a:r>
              <a:rPr lang="en" sz="1333"/>
              <a:t>Mage</a:t>
            </a:r>
            <a:endParaRPr sz="1333"/>
          </a:p>
          <a:p>
            <a:r>
              <a:rPr lang="en" sz="1333" b="1"/>
              <a:t>Type: </a:t>
            </a:r>
            <a:r>
              <a:rPr lang="en" sz="1333"/>
              <a:t>Spell</a:t>
            </a:r>
            <a:endParaRPr sz="1333"/>
          </a:p>
          <a:p>
            <a:r>
              <a:rPr lang="en" sz="1333" b="1"/>
              <a:t>Set: </a:t>
            </a:r>
            <a:r>
              <a:rPr lang="en" sz="1333"/>
              <a:t>Forged in the Barrens</a:t>
            </a:r>
            <a:endParaRPr sz="1600"/>
          </a:p>
        </p:txBody>
      </p:sp>
      <p:sp>
        <p:nvSpPr>
          <p:cNvPr id="69" name="Google Shape;69;p14"/>
          <p:cNvSpPr txBox="1"/>
          <p:nvPr/>
        </p:nvSpPr>
        <p:spPr>
          <a:xfrm>
            <a:off x="6095400" y="35344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Wildfile</a:t>
            </a:r>
            <a:endParaRPr sz="1600"/>
          </a:p>
          <a:p>
            <a:r>
              <a:rPr lang="en" sz="1600"/>
              <a:t>(a card)</a:t>
            </a:r>
            <a:endParaRPr sz="1600"/>
          </a:p>
          <a:p>
            <a:endParaRPr sz="1333"/>
          </a:p>
          <a:p>
            <a:r>
              <a:rPr lang="en" sz="1333" b="1"/>
              <a:t>Mana Cost:</a:t>
            </a:r>
            <a:r>
              <a:rPr lang="en" sz="1333"/>
              <a:t> 1</a:t>
            </a:r>
            <a:endParaRPr sz="1333"/>
          </a:p>
          <a:p>
            <a:r>
              <a:rPr lang="en" sz="1333" b="1"/>
              <a:t>Rarity: </a:t>
            </a:r>
            <a:r>
              <a:rPr lang="en" sz="1333"/>
              <a:t>Epic</a:t>
            </a:r>
            <a:endParaRPr sz="1333"/>
          </a:p>
          <a:p>
            <a:r>
              <a:rPr lang="en" sz="1333" b="1"/>
              <a:t>Class: </a:t>
            </a:r>
            <a:r>
              <a:rPr lang="en" sz="1333"/>
              <a:t>Mage</a:t>
            </a:r>
            <a:endParaRPr sz="1333"/>
          </a:p>
          <a:p>
            <a:r>
              <a:rPr lang="en" sz="1333" b="1"/>
              <a:t>Type: </a:t>
            </a:r>
            <a:r>
              <a:rPr lang="en" sz="1333"/>
              <a:t>Spell</a:t>
            </a:r>
            <a:endParaRPr sz="1333"/>
          </a:p>
          <a:p>
            <a:r>
              <a:rPr lang="en" sz="1333" b="1"/>
              <a:t>Set: </a:t>
            </a:r>
            <a:r>
              <a:rPr lang="en" sz="1333"/>
              <a:t>Forged in the Barrens</a:t>
            </a:r>
            <a:endParaRPr sz="1600"/>
          </a:p>
        </p:txBody>
      </p:sp>
      <p:sp>
        <p:nvSpPr>
          <p:cNvPr id="70" name="Google Shape;70;p14"/>
          <p:cNvSpPr txBox="1"/>
          <p:nvPr/>
        </p:nvSpPr>
        <p:spPr>
          <a:xfrm>
            <a:off x="6008133" y="36758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Wildfile</a:t>
            </a:r>
            <a:endParaRPr sz="1600"/>
          </a:p>
          <a:p>
            <a:r>
              <a:rPr lang="en" sz="1600"/>
              <a:t>(a card)</a:t>
            </a:r>
            <a:endParaRPr sz="1600"/>
          </a:p>
          <a:p>
            <a:endParaRPr sz="1333"/>
          </a:p>
          <a:p>
            <a:r>
              <a:rPr lang="en" sz="1333" b="1"/>
              <a:t>Mana Cost:</a:t>
            </a:r>
            <a:r>
              <a:rPr lang="en" sz="1333"/>
              <a:t> 1</a:t>
            </a:r>
            <a:endParaRPr sz="1333"/>
          </a:p>
          <a:p>
            <a:r>
              <a:rPr lang="en" sz="1333" b="1"/>
              <a:t>Rarity: </a:t>
            </a:r>
            <a:r>
              <a:rPr lang="en" sz="1333"/>
              <a:t>Epic</a:t>
            </a:r>
            <a:endParaRPr sz="1333"/>
          </a:p>
          <a:p>
            <a:r>
              <a:rPr lang="en" sz="1333" b="1"/>
              <a:t>Class: </a:t>
            </a:r>
            <a:r>
              <a:rPr lang="en" sz="1333"/>
              <a:t>Mage</a:t>
            </a:r>
            <a:endParaRPr sz="1333"/>
          </a:p>
          <a:p>
            <a:r>
              <a:rPr lang="en" sz="1333" b="1"/>
              <a:t>Type: </a:t>
            </a:r>
            <a:r>
              <a:rPr lang="en" sz="1333"/>
              <a:t>Spell</a:t>
            </a:r>
            <a:endParaRPr sz="1333"/>
          </a:p>
          <a:p>
            <a:r>
              <a:rPr lang="en" sz="1333" b="1"/>
              <a:t>Set: </a:t>
            </a:r>
            <a:r>
              <a:rPr lang="en" sz="1333"/>
              <a:t>Forged in the Barrens</a:t>
            </a:r>
            <a:endParaRPr sz="1600"/>
          </a:p>
        </p:txBody>
      </p:sp>
      <p:sp>
        <p:nvSpPr>
          <p:cNvPr id="71" name="Google Shape;71;p14"/>
          <p:cNvSpPr txBox="1"/>
          <p:nvPr/>
        </p:nvSpPr>
        <p:spPr>
          <a:xfrm>
            <a:off x="5889266" y="38143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Wildfile</a:t>
            </a:r>
            <a:endParaRPr sz="1600"/>
          </a:p>
          <a:p>
            <a:r>
              <a:rPr lang="en" sz="1600"/>
              <a:t>(a card)</a:t>
            </a:r>
            <a:endParaRPr sz="1600"/>
          </a:p>
          <a:p>
            <a:endParaRPr sz="1333"/>
          </a:p>
          <a:p>
            <a:r>
              <a:rPr lang="en" sz="1333" b="1"/>
              <a:t>Mana Cost:</a:t>
            </a:r>
            <a:r>
              <a:rPr lang="en" sz="1333"/>
              <a:t> 1</a:t>
            </a:r>
            <a:endParaRPr sz="1333"/>
          </a:p>
          <a:p>
            <a:r>
              <a:rPr lang="en" sz="1333" b="1"/>
              <a:t>Rarity: </a:t>
            </a:r>
            <a:r>
              <a:rPr lang="en" sz="1333"/>
              <a:t>Epic</a:t>
            </a:r>
            <a:endParaRPr sz="1333"/>
          </a:p>
          <a:p>
            <a:r>
              <a:rPr lang="en" sz="1333" b="1"/>
              <a:t>Class: </a:t>
            </a:r>
            <a:r>
              <a:rPr lang="en" sz="1333"/>
              <a:t>Mage</a:t>
            </a:r>
            <a:endParaRPr sz="1333"/>
          </a:p>
          <a:p>
            <a:r>
              <a:rPr lang="en" sz="1333" b="1"/>
              <a:t>Type: </a:t>
            </a:r>
            <a:r>
              <a:rPr lang="en" sz="1333"/>
              <a:t>Spell</a:t>
            </a:r>
            <a:endParaRPr sz="1333"/>
          </a:p>
          <a:p>
            <a:r>
              <a:rPr lang="en" sz="1333" b="1"/>
              <a:t>Set: </a:t>
            </a:r>
            <a:r>
              <a:rPr lang="en" sz="1333"/>
              <a:t>Forged in the Barrens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689000" y="39232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Wildfile</a:t>
            </a:r>
            <a:endParaRPr sz="1600"/>
          </a:p>
          <a:p>
            <a:r>
              <a:rPr lang="en" sz="1600"/>
              <a:t>(a card)</a:t>
            </a:r>
            <a:endParaRPr sz="1600"/>
          </a:p>
          <a:p>
            <a:endParaRPr sz="1333"/>
          </a:p>
          <a:p>
            <a:r>
              <a:rPr lang="en" sz="1333" b="1"/>
              <a:t>Mana Cost:</a:t>
            </a:r>
            <a:r>
              <a:rPr lang="en" sz="1333"/>
              <a:t> 1</a:t>
            </a:r>
            <a:endParaRPr sz="1333"/>
          </a:p>
          <a:p>
            <a:r>
              <a:rPr lang="en" sz="1333" b="1"/>
              <a:t>Rarity: </a:t>
            </a:r>
            <a:r>
              <a:rPr lang="en" sz="1333"/>
              <a:t>Epic</a:t>
            </a:r>
            <a:endParaRPr sz="1333"/>
          </a:p>
          <a:p>
            <a:r>
              <a:rPr lang="en" sz="1333" b="1"/>
              <a:t>Class: </a:t>
            </a:r>
            <a:r>
              <a:rPr lang="en" sz="1333"/>
              <a:t>Mage</a:t>
            </a:r>
            <a:endParaRPr sz="1333"/>
          </a:p>
          <a:p>
            <a:r>
              <a:rPr lang="en" sz="1333" b="1"/>
              <a:t>Type: </a:t>
            </a:r>
            <a:r>
              <a:rPr lang="en" sz="1333"/>
              <a:t>Spell</a:t>
            </a:r>
            <a:endParaRPr sz="1333"/>
          </a:p>
          <a:p>
            <a:r>
              <a:rPr lang="en" sz="1333" b="1"/>
              <a:t>Set: </a:t>
            </a:r>
            <a:r>
              <a:rPr lang="en" sz="1333"/>
              <a:t>Forged in the Barrens</a:t>
            </a:r>
            <a:endParaRPr sz="1600"/>
          </a:p>
        </p:txBody>
      </p:sp>
      <p:sp>
        <p:nvSpPr>
          <p:cNvPr id="73" name="Google Shape;73;p14"/>
          <p:cNvSpPr txBox="1"/>
          <p:nvPr/>
        </p:nvSpPr>
        <p:spPr>
          <a:xfrm>
            <a:off x="5592833" y="40417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Wildfile</a:t>
            </a:r>
            <a:endParaRPr sz="1600"/>
          </a:p>
          <a:p>
            <a:r>
              <a:rPr lang="en" sz="1600"/>
              <a:t>(a card)</a:t>
            </a:r>
            <a:endParaRPr sz="1600"/>
          </a:p>
          <a:p>
            <a:endParaRPr sz="1333"/>
          </a:p>
          <a:p>
            <a:r>
              <a:rPr lang="en" sz="1333" b="1"/>
              <a:t>Mana Cost:</a:t>
            </a:r>
            <a:r>
              <a:rPr lang="en" sz="1333"/>
              <a:t> 1</a:t>
            </a:r>
            <a:endParaRPr sz="1333"/>
          </a:p>
          <a:p>
            <a:r>
              <a:rPr lang="en" sz="1333" b="1"/>
              <a:t>Rarity: </a:t>
            </a:r>
            <a:r>
              <a:rPr lang="en" sz="1333"/>
              <a:t>Epic</a:t>
            </a:r>
            <a:endParaRPr sz="1333"/>
          </a:p>
          <a:p>
            <a:r>
              <a:rPr lang="en" sz="1333" b="1"/>
              <a:t>Class: </a:t>
            </a:r>
            <a:r>
              <a:rPr lang="en" sz="1333"/>
              <a:t>Mage</a:t>
            </a:r>
            <a:endParaRPr sz="1333"/>
          </a:p>
          <a:p>
            <a:r>
              <a:rPr lang="en" sz="1333" b="1"/>
              <a:t>Type: </a:t>
            </a:r>
            <a:r>
              <a:rPr lang="en" sz="1333"/>
              <a:t>Spell</a:t>
            </a:r>
            <a:endParaRPr sz="1333"/>
          </a:p>
          <a:p>
            <a:r>
              <a:rPr lang="en" sz="1333" b="1"/>
              <a:t>Set: </a:t>
            </a:r>
            <a:r>
              <a:rPr lang="en" sz="1333"/>
              <a:t>Forged in the Barrens</a:t>
            </a:r>
            <a:endParaRPr sz="1600"/>
          </a:p>
        </p:txBody>
      </p:sp>
      <p:cxnSp>
        <p:nvCxnSpPr>
          <p:cNvPr id="74" name="Google Shape;74;p14"/>
          <p:cNvCxnSpPr>
            <a:stCxn id="62" idx="2"/>
            <a:endCxn id="73" idx="0"/>
          </p:cNvCxnSpPr>
          <p:nvPr/>
        </p:nvCxnSpPr>
        <p:spPr>
          <a:xfrm>
            <a:off x="6454400" y="3652021"/>
            <a:ext cx="408433" cy="38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5670" y="4041647"/>
            <a:ext cx="1839695" cy="2606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>
            <a:stCxn id="62" idx="2"/>
          </p:cNvCxnSpPr>
          <p:nvPr/>
        </p:nvCxnSpPr>
        <p:spPr>
          <a:xfrm flipV="1">
            <a:off x="6454400" y="3333045"/>
            <a:ext cx="3319600" cy="318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9806666" y="2800435"/>
            <a:ext cx="18396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…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Data Source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867"/>
              <a:t>HearthstoneJSON </a:t>
            </a:r>
            <a:endParaRPr sz="1867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67"/>
              <a:t>https://hearthstone.blizzard.com/en-us/cards </a:t>
            </a:r>
            <a:endParaRPr sz="1867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01" y="2827667"/>
            <a:ext cx="526786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8003" y="1876234"/>
            <a:ext cx="2803667" cy="49817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484733" y="225400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sz="1867"/>
              <a:t>Decks: </a:t>
            </a:r>
            <a:endParaRPr sz="1867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67"/>
              <a:t>https://hsreplay.net/decks/ Decks: https://www.hearthstonetopdecks.com/</a:t>
            </a:r>
            <a:endParaRPr sz="186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C4CE6-8381-426C-BA92-1CF90617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 extraction(Crawler)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C7844-6329-89C1-B866-055EB6F21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3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CDE4-46B5-24B7-8E26-3E3737A1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DAD1B-1F2B-5750-6DAD-5F839E740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/>
              <a:t>Card: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4C3F3-A6A2-F5B3-5040-2C57090F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32" y="1536633"/>
            <a:ext cx="7494123" cy="36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2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CDE4-46B5-24B7-8E26-3E3737A1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DAD1B-1F2B-5750-6DAD-5F839E740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/>
              <a:t>Deck: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C69C17-6B62-070A-32DE-FD940DD4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1" y="1584113"/>
            <a:ext cx="7772400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6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System </a:t>
            </a:r>
            <a:r>
              <a:rPr lang="en-US" sz="4400"/>
              <a:t>Architechture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4614367" y="6199800"/>
            <a:ext cx="19168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Unstructured Data</a:t>
            </a:r>
            <a:endParaRPr sz="1600"/>
          </a:p>
        </p:txBody>
      </p:sp>
      <p:sp>
        <p:nvSpPr>
          <p:cNvPr id="93" name="Google Shape;93;p16"/>
          <p:cNvSpPr txBox="1"/>
          <p:nvPr/>
        </p:nvSpPr>
        <p:spPr>
          <a:xfrm>
            <a:off x="4482767" y="1356968"/>
            <a:ext cx="2180000" cy="615513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Card &amp; Deck KG</a:t>
            </a:r>
            <a:endParaRPr sz="24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351" y="3149266"/>
            <a:ext cx="1916800" cy="1926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>
            <a:stCxn id="94" idx="0"/>
            <a:endCxn id="93" idx="2"/>
          </p:cNvCxnSpPr>
          <p:nvPr/>
        </p:nvCxnSpPr>
        <p:spPr>
          <a:xfrm flipV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>
            <a:stCxn id="93" idx="2"/>
            <a:endCxn id="94" idx="0"/>
          </p:cNvCxnSpPr>
          <p:nvPr/>
        </p:nvCxnSpPr>
        <p:spPr>
          <a:xfrm flipH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367" y="2062615"/>
            <a:ext cx="895549" cy="9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163" y="5179080"/>
            <a:ext cx="993604" cy="7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>
            <a:stCxn id="94" idx="2"/>
            <a:endCxn id="92" idx="0"/>
          </p:cNvCxnSpPr>
          <p:nvPr/>
        </p:nvCxnSpPr>
        <p:spPr>
          <a:xfrm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4274" y="2902202"/>
            <a:ext cx="895533" cy="105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1734" y="3344192"/>
            <a:ext cx="1257967" cy="1536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>
            <a:stCxn id="101" idx="3"/>
            <a:endCxn id="94" idx="1"/>
          </p:cNvCxnSpPr>
          <p:nvPr/>
        </p:nvCxnSpPr>
        <p:spPr>
          <a:xfrm>
            <a:off x="2269700" y="4112287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>
            <a:stCxn id="94" idx="1"/>
            <a:endCxn id="101" idx="3"/>
          </p:cNvCxnSpPr>
          <p:nvPr/>
        </p:nvCxnSpPr>
        <p:spPr>
          <a:xfrm rot="10800000">
            <a:off x="2269551" y="4112276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5233" y="4268801"/>
            <a:ext cx="993600" cy="1036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stCxn id="92" idx="0"/>
            <a:endCxn id="94" idx="2"/>
          </p:cNvCxnSpPr>
          <p:nvPr/>
        </p:nvCxnSpPr>
        <p:spPr>
          <a:xfrm flipH="1" flipV="1"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6"/>
          <p:cNvPicPr preferRelativeResize="0"/>
          <p:nvPr/>
        </p:nvPicPr>
        <p:blipFill rotWithShape="1">
          <a:blip r:embed="rId9">
            <a:alphaModFix/>
          </a:blip>
          <a:srcRect r="4571"/>
          <a:stretch/>
        </p:blipFill>
        <p:spPr>
          <a:xfrm>
            <a:off x="9425967" y="3584846"/>
            <a:ext cx="993600" cy="1054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>
            <a:stCxn id="106" idx="1"/>
            <a:endCxn id="94" idx="3"/>
          </p:cNvCxnSpPr>
          <p:nvPr/>
        </p:nvCxnSpPr>
        <p:spPr>
          <a:xfrm rot="10800000"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6"/>
          <p:cNvCxnSpPr>
            <a:endCxn id="106" idx="1"/>
          </p:cNvCxnSpPr>
          <p:nvPr/>
        </p:nvCxnSpPr>
        <p:spPr>
          <a:xfrm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6"/>
          <p:cNvSpPr txBox="1"/>
          <p:nvPr/>
        </p:nvSpPr>
        <p:spPr>
          <a:xfrm>
            <a:off x="6777800" y="36198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Embedding and training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6961833" y="41122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/>
              <a:t>Recommend cards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874F-64B6-0454-5DE4-076A5A79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Challenge1: Explore Card &amp; Deck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5800A-97B9-716C-742F-E6DF0DF97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give player a easy way to explore the card they want? Example:  A player want to find a replacement of a card in mage class and cost 7+.</a:t>
            </a:r>
          </a:p>
          <a:p>
            <a:r>
              <a:rPr lang="en-US"/>
              <a:t>Solution: </a:t>
            </a:r>
          </a:p>
          <a:p>
            <a:pPr marL="152396" indent="0">
              <a:buNone/>
            </a:pPr>
            <a:r>
              <a:rPr lang="en-US"/>
              <a:t>	- Build KG for cards</a:t>
            </a:r>
          </a:p>
          <a:p>
            <a:pPr marL="152396" indent="0">
              <a:buNone/>
            </a:pPr>
            <a:r>
              <a:rPr lang="en-US"/>
              <a:t>	- Use sparql to search and filter the entitys</a:t>
            </a:r>
          </a:p>
          <a:p>
            <a:pPr marL="152396" indent="0">
              <a:buNone/>
            </a:pPr>
            <a:r>
              <a:rPr lang="en-US"/>
              <a:t>	- Return result as a graph to help player find the card they want. </a:t>
            </a:r>
          </a:p>
          <a:p>
            <a:r>
              <a:rPr lang="en-US"/>
              <a:t>Evaluation:</a:t>
            </a:r>
          </a:p>
          <a:p>
            <a:pPr marL="152396" indent="0">
              <a:buNone/>
            </a:pPr>
            <a:r>
              <a:rPr lang="en-US"/>
              <a:t>	- That’s very precise. Player can modify the parameter of filter to get 		the result space as a graph.</a:t>
            </a:r>
          </a:p>
        </p:txBody>
      </p:sp>
    </p:spTree>
    <p:extLst>
      <p:ext uri="{BB962C8B-B14F-4D97-AF65-F5344CB8AC3E}">
        <p14:creationId xmlns:p14="http://schemas.microsoft.com/office/powerpoint/2010/main" val="56388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703</Words>
  <Application>Microsoft Macintosh PowerPoint</Application>
  <PresentationFormat>Widescreen</PresentationFormat>
  <Paragraphs>150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Contents</vt:lpstr>
      <vt:lpstr>Goal / Objective Building a knowledge graph about Hearthstone cards &amp; decks - Players can explore relationship between cards &amp; decks based on KG - Recommend related cards for player </vt:lpstr>
      <vt:lpstr>Data Source</vt:lpstr>
      <vt:lpstr>Data extraction(Crawler)</vt:lpstr>
      <vt:lpstr>Ontology</vt:lpstr>
      <vt:lpstr>Ontology</vt:lpstr>
      <vt:lpstr>System Architechture</vt:lpstr>
      <vt:lpstr>Technical Challenge1: Explore Card &amp; Deck</vt:lpstr>
      <vt:lpstr>Explore Card</vt:lpstr>
      <vt:lpstr>Explore Deck</vt:lpstr>
      <vt:lpstr>Technical Challenge2: Recommender System</vt:lpstr>
      <vt:lpstr>Recommend Card</vt:lpstr>
      <vt:lpstr>KG Quality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王 煦阳</cp:lastModifiedBy>
  <cp:revision>25</cp:revision>
  <dcterms:created xsi:type="dcterms:W3CDTF">2016-11-19T00:46:32Z</dcterms:created>
  <dcterms:modified xsi:type="dcterms:W3CDTF">2022-11-25T08:30:14Z</dcterms:modified>
</cp:coreProperties>
</file>